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47"/>
  </p:notesMasterIdLst>
  <p:sldIdLst>
    <p:sldId id="719" r:id="rId2"/>
    <p:sldId id="720" r:id="rId3"/>
    <p:sldId id="721" r:id="rId4"/>
    <p:sldId id="722" r:id="rId5"/>
    <p:sldId id="723" r:id="rId6"/>
    <p:sldId id="724" r:id="rId7"/>
    <p:sldId id="725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34" r:id="rId17"/>
    <p:sldId id="735" r:id="rId18"/>
    <p:sldId id="736" r:id="rId19"/>
    <p:sldId id="737" r:id="rId20"/>
    <p:sldId id="738" r:id="rId21"/>
    <p:sldId id="739" r:id="rId22"/>
    <p:sldId id="740" r:id="rId23"/>
    <p:sldId id="741" r:id="rId24"/>
    <p:sldId id="742" r:id="rId25"/>
    <p:sldId id="743" r:id="rId26"/>
    <p:sldId id="744" r:id="rId27"/>
    <p:sldId id="745" r:id="rId28"/>
    <p:sldId id="746" r:id="rId29"/>
    <p:sldId id="617" r:id="rId30"/>
    <p:sldId id="747" r:id="rId31"/>
    <p:sldId id="748" r:id="rId32"/>
    <p:sldId id="749" r:id="rId33"/>
    <p:sldId id="750" r:id="rId34"/>
    <p:sldId id="751" r:id="rId35"/>
    <p:sldId id="752" r:id="rId36"/>
    <p:sldId id="753" r:id="rId37"/>
    <p:sldId id="754" r:id="rId38"/>
    <p:sldId id="755" r:id="rId39"/>
    <p:sldId id="756" r:id="rId40"/>
    <p:sldId id="757" r:id="rId41"/>
    <p:sldId id="758" r:id="rId42"/>
    <p:sldId id="759" r:id="rId43"/>
    <p:sldId id="760" r:id="rId44"/>
    <p:sldId id="762" r:id="rId45"/>
    <p:sldId id="761" r:id="rId46"/>
  </p:sldIdLst>
  <p:sldSz cx="9144000" cy="5143500" type="screen16x9"/>
  <p:notesSz cx="6858000" cy="9144000"/>
  <p:embeddedFontLst>
    <p:embeddedFont>
      <p:font typeface="Arvo" panose="020B0604020202020204" charset="0"/>
      <p:regular r:id="rId48"/>
      <p:bold r:id="rId49"/>
      <p:italic r:id="rId50"/>
      <p:boldItalic r:id="rId51"/>
    </p:embeddedFont>
    <p:embeddedFont>
      <p:font typeface="FontAwesome" pitchFamily="50" charset="0"/>
      <p:regular r:id="rId52"/>
    </p:embeddedFont>
    <p:embeddedFont>
      <p:font typeface="Roboto Condensed Light" panose="020B0604020202020204" charset="0"/>
      <p:regular r:id="rId53"/>
      <p:bold r:id="rId54"/>
      <p:italic r:id="rId55"/>
      <p:boldItalic r:id="rId56"/>
    </p:embeddedFont>
    <p:embeddedFont>
      <p:font typeface="Roboto Condensed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79A5C1-B482-423E-9C34-A61AF466F333}">
  <a:tblStyle styleId="{5679A5C1-B482-423E-9C34-A61AF466F3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6377"/>
  </p:normalViewPr>
  <p:slideViewPr>
    <p:cSldViewPr snapToGrid="0" snapToObjects="1">
      <p:cViewPr varScale="1">
        <p:scale>
          <a:sx n="139" d="100"/>
          <a:sy n="139" d="100"/>
        </p:scale>
        <p:origin x="68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5246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288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Bổ</a:t>
            </a:r>
            <a:r>
              <a:rPr lang="en-US" dirty="0"/>
              <a:t> sung slide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0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Bổ</a:t>
            </a:r>
            <a:r>
              <a:rPr lang="en-US" dirty="0"/>
              <a:t> sung slide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63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20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8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6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GENERATE TEST EXAM ISSUE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xmlns="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xmlns="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xmlns="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xmlns="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xmlns="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>
            <a:extLst>
              <a:ext uri="{FF2B5EF4-FFF2-40B4-BE49-F238E27FC236}">
                <a16:creationId xmlns:a16="http://schemas.microsoft.com/office/drawing/2014/main" xmlns="" id="{792B9A07-C939-EB4D-B2CE-7FFAB951935C}"/>
              </a:ext>
            </a:extLst>
          </p:cNvPr>
          <p:cNvSpPr/>
          <p:nvPr/>
        </p:nvSpPr>
        <p:spPr>
          <a:xfrm rot="8100000">
            <a:off x="961936" y="1820126"/>
            <a:ext cx="564954" cy="503950"/>
          </a:xfrm>
          <a:prstGeom prst="teardrop">
            <a:avLst/>
          </a:prstGeom>
          <a:solidFill>
            <a:schemeClr val="accent1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B1E50269-36BF-5745-95C3-BE3087D31F2C}"/>
              </a:ext>
            </a:extLst>
          </p:cNvPr>
          <p:cNvSpPr/>
          <p:nvPr/>
        </p:nvSpPr>
        <p:spPr>
          <a:xfrm>
            <a:off x="1058193" y="1912932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latin typeface="FontAwesome" pitchFamily="2" charset="0"/>
              </a:rPr>
              <a:t></a:t>
            </a:r>
            <a:endParaRPr lang="en-US" sz="825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rdrop 44">
            <a:extLst>
              <a:ext uri="{FF2B5EF4-FFF2-40B4-BE49-F238E27FC236}">
                <a16:creationId xmlns:a16="http://schemas.microsoft.com/office/drawing/2014/main" xmlns="" id="{194F7530-C5A4-F841-B40B-65579B98C380}"/>
              </a:ext>
            </a:extLst>
          </p:cNvPr>
          <p:cNvSpPr/>
          <p:nvPr/>
        </p:nvSpPr>
        <p:spPr>
          <a:xfrm rot="18900000">
            <a:off x="2469783" y="3645975"/>
            <a:ext cx="564954" cy="503950"/>
          </a:xfrm>
          <a:prstGeom prst="teardrop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88">
            <a:extLst>
              <a:ext uri="{FF2B5EF4-FFF2-40B4-BE49-F238E27FC236}">
                <a16:creationId xmlns:a16="http://schemas.microsoft.com/office/drawing/2014/main" xmlns="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7700C62-330E-2F4F-8AA6-081516B5CEC2}"/>
              </a:ext>
            </a:extLst>
          </p:cNvPr>
          <p:cNvGrpSpPr/>
          <p:nvPr/>
        </p:nvGrpSpPr>
        <p:grpSpPr>
          <a:xfrm>
            <a:off x="3445362" y="2827705"/>
            <a:ext cx="1630911" cy="311654"/>
            <a:chOff x="769938" y="2456536"/>
            <a:chExt cx="1613466" cy="345642"/>
          </a:xfrm>
        </p:grpSpPr>
        <p:sp>
          <p:nvSpPr>
            <p:cNvPr id="54" name="Notched Right Arrow 53">
              <a:extLst>
                <a:ext uri="{FF2B5EF4-FFF2-40B4-BE49-F238E27FC236}">
                  <a16:creationId xmlns:a16="http://schemas.microsoft.com/office/drawing/2014/main" xmlns="" id="{3DEEC17F-C36F-6049-8962-3674D3086EB9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30A8A445-DA5C-134C-A4E0-282C43113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3A5E241C-F8FC-0648-8560-263A2F14C42F}"/>
              </a:ext>
            </a:extLst>
          </p:cNvPr>
          <p:cNvGrpSpPr/>
          <p:nvPr/>
        </p:nvGrpSpPr>
        <p:grpSpPr>
          <a:xfrm>
            <a:off x="3978833" y="1815830"/>
            <a:ext cx="564954" cy="503950"/>
            <a:chOff x="1295010" y="1516652"/>
            <a:chExt cx="558911" cy="558911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xmlns="" id="{27BB1651-7F11-BA4A-98D3-08D066E92C21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18B2E8A5-79F5-ED40-819D-E03D5F443101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699714C-DC5B-3643-873C-2AB4B7D28965}"/>
              </a:ext>
            </a:extLst>
          </p:cNvPr>
          <p:cNvSpPr txBox="1"/>
          <p:nvPr/>
        </p:nvSpPr>
        <p:spPr>
          <a:xfrm>
            <a:off x="2959806" y="3557401"/>
            <a:ext cx="2637905" cy="2590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APPROVE TEST EXAM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40015A3-3683-9E46-8996-C9C885920918}"/>
              </a:ext>
            </a:extLst>
          </p:cNvPr>
          <p:cNvSpPr txBox="1"/>
          <p:nvPr/>
        </p:nvSpPr>
        <p:spPr>
          <a:xfrm>
            <a:off x="3569185" y="3753627"/>
            <a:ext cx="1419138" cy="2590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xmlns="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xmlns="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7A9E261A-B48A-2049-81E9-1C392E61CCBC}"/>
              </a:ext>
            </a:extLst>
          </p:cNvPr>
          <p:cNvGrpSpPr/>
          <p:nvPr/>
        </p:nvGrpSpPr>
        <p:grpSpPr>
          <a:xfrm rot="10800000">
            <a:off x="5484202" y="3645975"/>
            <a:ext cx="564954" cy="503950"/>
            <a:chOff x="1295010" y="1516652"/>
            <a:chExt cx="558911" cy="558911"/>
          </a:xfrm>
        </p:grpSpPr>
        <p:sp>
          <p:nvSpPr>
            <p:cNvPr id="72" name="Teardrop 71">
              <a:extLst>
                <a:ext uri="{FF2B5EF4-FFF2-40B4-BE49-F238E27FC236}">
                  <a16:creationId xmlns:a16="http://schemas.microsoft.com/office/drawing/2014/main" xmlns="" id="{3D93CD85-B37B-FE41-9AE8-D67A5741C38F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48BE63C7-9AC8-4145-B0D0-8B9EBE3D9353}"/>
                </a:ext>
              </a:extLst>
            </p:cNvPr>
            <p:cNvSpPr/>
            <p:nvPr/>
          </p:nvSpPr>
          <p:spPr>
            <a:xfrm rot="10800000"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88">
            <a:extLst>
              <a:ext uri="{FF2B5EF4-FFF2-40B4-BE49-F238E27FC236}">
                <a16:creationId xmlns:a16="http://schemas.microsoft.com/office/drawing/2014/main" xmlns="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E3894A17-9B36-5343-BFD3-CF3D09FED059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89" name="Notched Right Arrow 88">
              <a:extLst>
                <a:ext uri="{FF2B5EF4-FFF2-40B4-BE49-F238E27FC236}">
                  <a16:creationId xmlns:a16="http://schemas.microsoft.com/office/drawing/2014/main" xmlns="" id="{708B8AFF-2BD1-DD4E-BEA1-C90DBFC769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3644ADCF-10A0-684C-A4AC-A596B9EE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C7B54804-749E-284D-B765-F1B6CCCCD766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6A9DED64-DEAE-E448-9672-9AA41DECBC5E}"/>
              </a:ext>
            </a:extLst>
          </p:cNvPr>
          <p:cNvCxnSpPr>
            <a:stCxn id="94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2A9D31F8-0E3C-734C-ABAE-5691899768BD}"/>
              </a:ext>
            </a:extLst>
          </p:cNvPr>
          <p:cNvGrpSpPr/>
          <p:nvPr/>
        </p:nvGrpSpPr>
        <p:grpSpPr>
          <a:xfrm>
            <a:off x="6990388" y="1815830"/>
            <a:ext cx="564954" cy="503950"/>
            <a:chOff x="1295010" y="1516652"/>
            <a:chExt cx="558911" cy="558911"/>
          </a:xfrm>
        </p:grpSpPr>
        <p:sp>
          <p:nvSpPr>
            <p:cNvPr id="94" name="Teardrop 93">
              <a:extLst>
                <a:ext uri="{FF2B5EF4-FFF2-40B4-BE49-F238E27FC236}">
                  <a16:creationId xmlns:a16="http://schemas.microsoft.com/office/drawing/2014/main" xmlns="" id="{D3855C11-8245-6341-8586-11609074E339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9668CC88-2B32-574F-BF2A-9FC698CA30FA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88">
            <a:extLst>
              <a:ext uri="{FF2B5EF4-FFF2-40B4-BE49-F238E27FC236}">
                <a16:creationId xmlns:a16="http://schemas.microsoft.com/office/drawing/2014/main" xmlns="" id="{41BBA563-9B92-1B4E-8073-3A30A1C0248B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5CAF8033-18F1-734A-AF4F-AEBC4E49D53E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BC0F5846-620D-1E40-AC62-EA6E31207EA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43477EA4-591A-9D4B-B83A-325B3EDB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EE20BA14-9A33-CE4B-BD18-193D8BA5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2D2B9083-C19C-2A44-A187-177CF7F8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04" y="3668778"/>
            <a:ext cx="388340" cy="38834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03DE80E5-FCE9-7F4B-8BDB-B32CD879AAE7}"/>
              </a:ext>
            </a:extLst>
          </p:cNvPr>
          <p:cNvSpPr txBox="1"/>
          <p:nvPr/>
        </p:nvSpPr>
        <p:spPr>
          <a:xfrm>
            <a:off x="6473403" y="3517249"/>
            <a:ext cx="1615827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accent5"/>
                </a:solidFill>
              </a:rPr>
              <a:t>TAKE TEST EXAM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7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10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140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11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909" y="2435873"/>
            <a:ext cx="701272" cy="687113"/>
          </a:xfrm>
          <a:prstGeom prst="rect">
            <a:avLst/>
          </a:prstGeom>
        </p:spPr>
      </p:pic>
      <p:cxnSp>
        <p:nvCxnSpPr>
          <p:cNvPr id="136" name="Straight Connector 135"/>
          <p:cNvCxnSpPr>
            <a:stCxn id="140" idx="2"/>
          </p:cNvCxnSpPr>
          <p:nvPr/>
        </p:nvCxnSpPr>
        <p:spPr>
          <a:xfrm>
            <a:off x="7061079" y="1772345"/>
            <a:ext cx="0" cy="31797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94450" y="118757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2992" y="3161201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78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12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909" y="2435873"/>
            <a:ext cx="701272" cy="687113"/>
          </a:xfrm>
          <a:prstGeom prst="rect">
            <a:avLst/>
          </a:prstGeom>
        </p:spPr>
      </p:pic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495967" y="2779430"/>
            <a:ext cx="1291942" cy="200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40" idx="2"/>
          </p:cNvCxnSpPr>
          <p:nvPr/>
        </p:nvCxnSpPr>
        <p:spPr>
          <a:xfrm>
            <a:off x="7061079" y="1772345"/>
            <a:ext cx="0" cy="31797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94450" y="118757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2992" y="3161201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4600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13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909" y="2435873"/>
            <a:ext cx="701272" cy="687113"/>
          </a:xfrm>
          <a:prstGeom prst="rect">
            <a:avLst/>
          </a:prstGeom>
        </p:spPr>
      </p:pic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495967" y="2779430"/>
            <a:ext cx="1291942" cy="200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40" idx="2"/>
          </p:cNvCxnSpPr>
          <p:nvPr/>
        </p:nvCxnSpPr>
        <p:spPr>
          <a:xfrm>
            <a:off x="7061079" y="1772345"/>
            <a:ext cx="0" cy="31797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94450" y="118757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2992" y="3161201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99" idx="3"/>
            <a:endCxn id="160" idx="3"/>
          </p:cNvCxnSpPr>
          <p:nvPr/>
        </p:nvCxnSpPr>
        <p:spPr>
          <a:xfrm flipH="1">
            <a:off x="5910737" y="2779430"/>
            <a:ext cx="1877172" cy="136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54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14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38709" y="149038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7982" y="220067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33762" y="27851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17084" y="339769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48510" y="46135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10 Questions</a:t>
            </a:r>
          </a:p>
        </p:txBody>
      </p:sp>
      <p:cxnSp>
        <p:nvCxnSpPr>
          <p:cNvPr id="81" name="Straight Arrow Connector 80"/>
          <p:cNvCxnSpPr>
            <a:stCxn id="5" idx="3"/>
            <a:endCxn id="61" idx="1"/>
          </p:cNvCxnSpPr>
          <p:nvPr/>
        </p:nvCxnSpPr>
        <p:spPr>
          <a:xfrm flipV="1">
            <a:off x="4179361" y="1659659"/>
            <a:ext cx="959348" cy="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5" idx="3"/>
            <a:endCxn id="62" idx="1"/>
          </p:cNvCxnSpPr>
          <p:nvPr/>
        </p:nvCxnSpPr>
        <p:spPr>
          <a:xfrm flipV="1">
            <a:off x="4527008" y="2369956"/>
            <a:ext cx="620974" cy="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6" idx="3"/>
            <a:endCxn id="63" idx="1"/>
          </p:cNvCxnSpPr>
          <p:nvPr/>
        </p:nvCxnSpPr>
        <p:spPr>
          <a:xfrm flipV="1">
            <a:off x="4388928" y="2954431"/>
            <a:ext cx="744834" cy="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27" idx="3"/>
            <a:endCxn id="65" idx="1"/>
          </p:cNvCxnSpPr>
          <p:nvPr/>
        </p:nvCxnSpPr>
        <p:spPr>
          <a:xfrm flipV="1">
            <a:off x="4331268" y="3566967"/>
            <a:ext cx="785816" cy="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9" idx="3"/>
            <a:endCxn id="67" idx="1"/>
          </p:cNvCxnSpPr>
          <p:nvPr/>
        </p:nvCxnSpPr>
        <p:spPr>
          <a:xfrm flipV="1">
            <a:off x="4660261" y="4782822"/>
            <a:ext cx="5882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909" y="2435873"/>
            <a:ext cx="701272" cy="687113"/>
          </a:xfrm>
          <a:prstGeom prst="rect">
            <a:avLst/>
          </a:prstGeom>
        </p:spPr>
      </p:pic>
      <p:cxnSp>
        <p:nvCxnSpPr>
          <p:cNvPr id="103" name="Straight Arrow Connector 102"/>
          <p:cNvCxnSpPr>
            <a:stCxn id="99" idx="3"/>
            <a:endCxn id="65" idx="3"/>
          </p:cNvCxnSpPr>
          <p:nvPr/>
        </p:nvCxnSpPr>
        <p:spPr>
          <a:xfrm flipH="1">
            <a:off x="6364541" y="2779430"/>
            <a:ext cx="1423368" cy="78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495967" y="2779430"/>
            <a:ext cx="1291942" cy="200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40" idx="2"/>
          </p:cNvCxnSpPr>
          <p:nvPr/>
        </p:nvCxnSpPr>
        <p:spPr>
          <a:xfrm>
            <a:off x="7061079" y="1772345"/>
            <a:ext cx="0" cy="31797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94450" y="118757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2992" y="3161201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604243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06" idx="3"/>
            <a:endCxn id="160" idx="1"/>
          </p:cNvCxnSpPr>
          <p:nvPr/>
        </p:nvCxnSpPr>
        <p:spPr>
          <a:xfrm>
            <a:off x="4227576" y="4145718"/>
            <a:ext cx="137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99" idx="3"/>
            <a:endCxn id="160" idx="3"/>
          </p:cNvCxnSpPr>
          <p:nvPr/>
        </p:nvCxnSpPr>
        <p:spPr>
          <a:xfrm flipH="1">
            <a:off x="5910737" y="2779430"/>
            <a:ext cx="1877172" cy="136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527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 OUTCOMES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814276" y="1430039"/>
            <a:ext cx="485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Learning outcomes are statements that describe the knowledge or skills students should acquire by the end of a particular assignment, class, course, or program.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helps students understand why that knowledge and those skills will be useful to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Learning outcomes refer to observable and measurable :</a:t>
            </a:r>
          </a:p>
          <a:p>
            <a:r>
              <a:rPr lang="en-US" sz="1600" i="1" dirty="0"/>
              <a:t>	- </a:t>
            </a:r>
            <a:r>
              <a:rPr lang="en-US" sz="1600" dirty="0"/>
              <a:t>knowledge </a:t>
            </a:r>
          </a:p>
          <a:p>
            <a:pPr lvl="0"/>
            <a:r>
              <a:rPr lang="en-US" sz="1600" dirty="0"/>
              <a:t>	- skills </a:t>
            </a:r>
          </a:p>
          <a:p>
            <a:pPr lvl="0"/>
            <a:r>
              <a:rPr lang="en-US" sz="1600" dirty="0"/>
              <a:t>	- attitudes </a:t>
            </a:r>
          </a:p>
          <a:p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23" y="1915046"/>
            <a:ext cx="3670945" cy="189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428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814275" y="1430039"/>
            <a:ext cx="62671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Example:</a:t>
            </a:r>
          </a:p>
          <a:p>
            <a:endParaRPr lang="en-US" sz="1600" b="1" u="sng" dirty="0"/>
          </a:p>
          <a:p>
            <a:r>
              <a:rPr lang="en-US" sz="1600" dirty="0"/>
              <a:t>By the end of Web-based Java Applications Course, student will able be to: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Review the static web page design.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Understand basic java web application.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Perform installing development environment components: JDK, IDE, Web server.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Understand the concept of Servlet and how to use it.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Perform defining and writing the servlets.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9956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580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22576" y="2498816"/>
            <a:ext cx="154290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2771582" y="219291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Apply to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16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22576" y="2498816"/>
            <a:ext cx="154290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12" y="2015864"/>
            <a:ext cx="918369" cy="918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7529" y="293423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1582" y="219291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Apply to questions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8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2098359"/>
            <a:ext cx="761616" cy="86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16" y="3048479"/>
            <a:ext cx="1243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96" y="1668077"/>
            <a:ext cx="450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Staff wants to create a test exam.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664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22576" y="2498816"/>
            <a:ext cx="154290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12" y="2015864"/>
            <a:ext cx="918369" cy="918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7529" y="293423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1582" y="219291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Apply to questions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880967" y="2438796"/>
            <a:ext cx="1427812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6002164" y="2117448"/>
            <a:ext cx="159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08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OUR </a:t>
            </a:r>
            <a:r>
              <a:rPr lang="en-US" dirty="0"/>
              <a:t>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6" y="1819331"/>
            <a:ext cx="2685117" cy="1383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08" y="2015864"/>
            <a:ext cx="1052773" cy="10527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0911" y="3050315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exam</a:t>
            </a:r>
          </a:p>
          <a:p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922576" y="2498816"/>
            <a:ext cx="1542907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204BF53-9B38-C645-B3BA-435B7931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512" y="2015864"/>
            <a:ext cx="918369" cy="918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7529" y="293423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Question Bank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1582" y="219291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Apply to questions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880967" y="2438796"/>
            <a:ext cx="1427812" cy="27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6002164" y="2117448"/>
            <a:ext cx="1592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2574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22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608455" y="2524573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8759" y="3350270"/>
            <a:ext cx="1519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2573" y="3532476"/>
            <a:ext cx="219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Perform defining and writing the servlets.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97324" y="2129760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Questions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41892" y="2779503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Questions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98362" y="3644954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Questions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97461" y="4503171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Questions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5234" y="2626489"/>
            <a:ext cx="701272" cy="687113"/>
          </a:xfrm>
          <a:prstGeom prst="rect">
            <a:avLst/>
          </a:prstGeom>
        </p:spPr>
      </p:pic>
      <p:cxnSp>
        <p:nvCxnSpPr>
          <p:cNvPr id="103" name="Straight Arrow Connector 102"/>
          <p:cNvCxnSpPr>
            <a:stCxn id="99" idx="3"/>
            <a:endCxn id="63" idx="3"/>
          </p:cNvCxnSpPr>
          <p:nvPr/>
        </p:nvCxnSpPr>
        <p:spPr>
          <a:xfrm flipH="1">
            <a:off x="6591692" y="2970046"/>
            <a:ext cx="923542" cy="84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9" idx="3"/>
            <a:endCxn id="67" idx="3"/>
          </p:cNvCxnSpPr>
          <p:nvPr/>
        </p:nvCxnSpPr>
        <p:spPr>
          <a:xfrm flipH="1">
            <a:off x="6690791" y="2970046"/>
            <a:ext cx="824443" cy="170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003942" y="2084451"/>
            <a:ext cx="19679" cy="26167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237313" y="1440320"/>
            <a:ext cx="15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Generate test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37357" y="3397757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65005" y="278587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77874" y="4510405"/>
            <a:ext cx="235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Discover the JSP Page.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0292" y="2006649"/>
            <a:ext cx="269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Review the static web page design</a:t>
            </a:r>
          </a:p>
        </p:txBody>
      </p:sp>
      <p:cxnSp>
        <p:nvCxnSpPr>
          <p:cNvPr id="137" name="Elbow Connector 136"/>
          <p:cNvCxnSpPr>
            <a:stCxn id="7" idx="3"/>
            <a:endCxn id="15" idx="1"/>
          </p:cNvCxnSpPr>
          <p:nvPr/>
        </p:nvCxnSpPr>
        <p:spPr>
          <a:xfrm flipV="1">
            <a:off x="1488479" y="2299037"/>
            <a:ext cx="611813" cy="656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7" idx="3"/>
            <a:endCxn id="11" idx="1"/>
          </p:cNvCxnSpPr>
          <p:nvPr/>
        </p:nvCxnSpPr>
        <p:spPr>
          <a:xfrm flipV="1">
            <a:off x="1488479" y="2955156"/>
            <a:ext cx="776526" cy="3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99" idx="3"/>
            <a:endCxn id="61" idx="3"/>
          </p:cNvCxnSpPr>
          <p:nvPr/>
        </p:nvCxnSpPr>
        <p:spPr>
          <a:xfrm flipH="1" flipV="1">
            <a:off x="6590654" y="2299037"/>
            <a:ext cx="924580" cy="67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61" idx="1"/>
          </p:cNvCxnSpPr>
          <p:nvPr/>
        </p:nvCxnSpPr>
        <p:spPr>
          <a:xfrm>
            <a:off x="4793267" y="2299037"/>
            <a:ext cx="404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3"/>
            <a:endCxn id="62" idx="1"/>
          </p:cNvCxnSpPr>
          <p:nvPr/>
        </p:nvCxnSpPr>
        <p:spPr>
          <a:xfrm flipV="1">
            <a:off x="2654855" y="2948780"/>
            <a:ext cx="2587037" cy="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  <a:endCxn id="63" idx="1"/>
          </p:cNvCxnSpPr>
          <p:nvPr/>
        </p:nvCxnSpPr>
        <p:spPr>
          <a:xfrm flipV="1">
            <a:off x="4406995" y="3814231"/>
            <a:ext cx="791367" cy="1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1" idx="3"/>
            <a:endCxn id="67" idx="1"/>
          </p:cNvCxnSpPr>
          <p:nvPr/>
        </p:nvCxnSpPr>
        <p:spPr>
          <a:xfrm flipV="1">
            <a:off x="4628197" y="4672448"/>
            <a:ext cx="669264" cy="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9" idx="3"/>
            <a:endCxn id="62" idx="3"/>
          </p:cNvCxnSpPr>
          <p:nvPr/>
        </p:nvCxnSpPr>
        <p:spPr>
          <a:xfrm flipH="1" flipV="1">
            <a:off x="6635222" y="2948780"/>
            <a:ext cx="880012" cy="2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1462327" y="2955460"/>
            <a:ext cx="659836" cy="1745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7" idx="3"/>
            <a:endCxn id="13" idx="1"/>
          </p:cNvCxnSpPr>
          <p:nvPr/>
        </p:nvCxnSpPr>
        <p:spPr>
          <a:xfrm>
            <a:off x="1488479" y="2955460"/>
            <a:ext cx="724094" cy="869404"/>
          </a:xfrm>
          <a:prstGeom prst="bentConnector3">
            <a:avLst>
              <a:gd name="adj1" fmla="val 424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042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23</a:t>
            </a:fld>
            <a:endParaRPr lang="en" sz="11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894" y="1320070"/>
            <a:ext cx="8414621" cy="31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2222"/>
            <a:ext cx="5330127" cy="380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8871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6778"/>
            <a:ext cx="5334073" cy="3806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59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5022"/>
            <a:ext cx="5336535" cy="3808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1519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5022"/>
            <a:ext cx="5336535" cy="3808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97858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331789"/>
            <a:ext cx="5351396" cy="3819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1140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685961-776E-F445-9C0A-8691B19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EXAM DEMO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27019EB-CB40-2D41-8DD3-23F54E5B5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 smtClean="0">
                <a:solidFill>
                  <a:schemeClr val="tx1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 smtClean="0">
                <a:solidFill>
                  <a:schemeClr val="tx1"/>
                </a:solidFill>
              </a:rPr>
              <a:t>LEARNING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OUTCOMES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DEMO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70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2098359"/>
            <a:ext cx="761616" cy="86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16" y="3048479"/>
            <a:ext cx="1243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96" y="1668077"/>
            <a:ext cx="450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Staff wants to create a test exam.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xmlns="" id="{DAB2A22F-43C1-084F-BC8C-4575D0B94E92}"/>
              </a:ext>
            </a:extLst>
          </p:cNvPr>
          <p:cNvSpPr/>
          <p:nvPr/>
        </p:nvSpPr>
        <p:spPr>
          <a:xfrm>
            <a:off x="1524089" y="2427561"/>
            <a:ext cx="1375432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774" y="2162662"/>
            <a:ext cx="135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Generate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by chapters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988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CREATE EXAM CURRENT SITUATIONS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CCE8B6-CABB-E143-8680-1BAF6DBDDAE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21" name="Notched Right Arrow 20">
              <a:extLst>
                <a:ext uri="{FF2B5EF4-FFF2-40B4-BE49-F238E27FC236}">
                  <a16:creationId xmlns:a16="http://schemas.microsoft.com/office/drawing/2014/main" xmlns="" id="{786C27DF-7647-0840-B502-BE76113763DB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4F77B67-26A5-5445-9095-199F8C223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E598BDE-E574-954E-9213-A529682D0D7F}"/>
              </a:ext>
            </a:extLst>
          </p:cNvPr>
          <p:cNvSpPr txBox="1"/>
          <p:nvPr/>
        </p:nvSpPr>
        <p:spPr>
          <a:xfrm>
            <a:off x="719600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1"/>
                </a:solidFill>
              </a:rPr>
              <a:t>Teacher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BCF852B-61F9-E54F-8162-5456A8E18C92}"/>
              </a:ext>
            </a:extLst>
          </p:cNvPr>
          <p:cNvCxnSpPr>
            <a:stCxn id="26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C4DCA643-0319-2442-8068-D3DF03A3BAA8}"/>
              </a:ext>
            </a:extLst>
          </p:cNvPr>
          <p:cNvGrpSpPr/>
          <p:nvPr/>
        </p:nvGrpSpPr>
        <p:grpSpPr>
          <a:xfrm>
            <a:off x="961936" y="1820126"/>
            <a:ext cx="564954" cy="503950"/>
            <a:chOff x="1295010" y="1516652"/>
            <a:chExt cx="558911" cy="55891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xmlns="" id="{425381CE-CE24-2744-8F76-CF7D5A3A97A0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8D2CB5F2-8333-BD41-BDA2-D9357D15100E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FontAwesome" pitchFamily="2" charset="0"/>
                </a:rPr>
                <a:t></a:t>
              </a:r>
              <a:endParaRPr lang="en-US" sz="825" b="1" dirty="0"/>
            </a:p>
          </p:txBody>
        </p:sp>
      </p:grpSp>
      <p:grpSp>
        <p:nvGrpSpPr>
          <p:cNvPr id="28" name="Group 88">
            <a:extLst>
              <a:ext uri="{FF2B5EF4-FFF2-40B4-BE49-F238E27FC236}">
                <a16:creationId xmlns:a16="http://schemas.microsoft.com/office/drawing/2014/main" xmlns="" id="{7E4A9DAE-0EA9-C644-94AA-279D5ED7EB88}"/>
              </a:ext>
            </a:extLst>
          </p:cNvPr>
          <p:cNvGrpSpPr/>
          <p:nvPr/>
        </p:nvGrpSpPr>
        <p:grpSpPr>
          <a:xfrm>
            <a:off x="0" y="3557402"/>
            <a:ext cx="2488833" cy="334980"/>
            <a:chOff x="174237" y="661615"/>
            <a:chExt cx="2402762" cy="201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F0CDD6B-E3E3-354D-BA6D-AF5338590C92}"/>
                </a:ext>
              </a:extLst>
            </p:cNvPr>
            <p:cNvSpPr txBox="1"/>
            <p:nvPr/>
          </p:nvSpPr>
          <p:spPr>
            <a:xfrm>
              <a:off x="174237" y="661615"/>
              <a:ext cx="2402762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CREATE QUESTIONS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82B85EB5-C000-2A49-B3A7-96B1CDEBB1FA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309F4EDB-FC09-8641-9DE6-56BEF97BEB3C}"/>
              </a:ext>
            </a:extLst>
          </p:cNvPr>
          <p:cNvGrpSpPr/>
          <p:nvPr/>
        </p:nvGrpSpPr>
        <p:grpSpPr>
          <a:xfrm>
            <a:off x="431185" y="2827705"/>
            <a:ext cx="1630911" cy="311654"/>
            <a:chOff x="769938" y="2456536"/>
            <a:chExt cx="1613466" cy="345642"/>
          </a:xfrm>
        </p:grpSpPr>
        <p:sp>
          <p:nvSpPr>
            <p:cNvPr id="32" name="Notched Right Arrow 31">
              <a:extLst>
                <a:ext uri="{FF2B5EF4-FFF2-40B4-BE49-F238E27FC236}">
                  <a16:creationId xmlns:a16="http://schemas.microsoft.com/office/drawing/2014/main" xmlns="" id="{703C4A6B-7F00-DE4F-8577-EAFE440C3AA7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7A105D3A-2B24-0445-99B8-D1BBBF454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C9853FB-B71F-0D47-926B-7A9DFB261CE7}"/>
              </a:ext>
            </a:extLst>
          </p:cNvPr>
          <p:cNvGrpSpPr/>
          <p:nvPr/>
        </p:nvGrpSpPr>
        <p:grpSpPr>
          <a:xfrm>
            <a:off x="1938274" y="2827705"/>
            <a:ext cx="1630911" cy="311654"/>
            <a:chOff x="769938" y="2456536"/>
            <a:chExt cx="1613466" cy="345642"/>
          </a:xfrm>
        </p:grpSpPr>
        <p:sp>
          <p:nvSpPr>
            <p:cNvPr id="35" name="Notched Right Arrow 34">
              <a:extLst>
                <a:ext uri="{FF2B5EF4-FFF2-40B4-BE49-F238E27FC236}">
                  <a16:creationId xmlns:a16="http://schemas.microsoft.com/office/drawing/2014/main" xmlns="" id="{46CBEC22-FD48-4941-8D49-4765F7993FA8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CE742E43-E395-2445-A3C4-7978D63EC6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FC7BA1E-640A-1444-95E2-1911584C73E9}"/>
              </a:ext>
            </a:extLst>
          </p:cNvPr>
          <p:cNvSpPr txBox="1"/>
          <p:nvPr/>
        </p:nvSpPr>
        <p:spPr>
          <a:xfrm>
            <a:off x="2447228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Staff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88E22040-CDDE-2248-9DE6-31C05DFE505D}"/>
              </a:ext>
            </a:extLst>
          </p:cNvPr>
          <p:cNvCxnSpPr>
            <a:stCxn id="41" idx="7"/>
          </p:cNvCxnSpPr>
          <p:nvPr/>
        </p:nvCxnSpPr>
        <p:spPr>
          <a:xfrm flipH="1">
            <a:off x="1244412" y="2428446"/>
            <a:ext cx="1" cy="55443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ardrop 40">
            <a:extLst>
              <a:ext uri="{FF2B5EF4-FFF2-40B4-BE49-F238E27FC236}">
                <a16:creationId xmlns:a16="http://schemas.microsoft.com/office/drawing/2014/main" xmlns="" id="{792B9A07-C939-EB4D-B2CE-7FFAB951935C}"/>
              </a:ext>
            </a:extLst>
          </p:cNvPr>
          <p:cNvSpPr/>
          <p:nvPr/>
        </p:nvSpPr>
        <p:spPr>
          <a:xfrm rot="8100000">
            <a:off x="961936" y="1820126"/>
            <a:ext cx="564954" cy="503950"/>
          </a:xfrm>
          <a:prstGeom prst="teardrop">
            <a:avLst/>
          </a:prstGeom>
          <a:solidFill>
            <a:schemeClr val="accent1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B1E50269-36BF-5745-95C3-BE3087D31F2C}"/>
              </a:ext>
            </a:extLst>
          </p:cNvPr>
          <p:cNvSpPr/>
          <p:nvPr/>
        </p:nvSpPr>
        <p:spPr>
          <a:xfrm>
            <a:off x="1058193" y="1912932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latin typeface="FontAwesome" pitchFamily="2" charset="0"/>
              </a:rPr>
              <a:t></a:t>
            </a:r>
            <a:endParaRPr lang="en-US" sz="825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0C8B7A01-125D-A542-8662-4279F4C85DDB}"/>
              </a:ext>
            </a:extLst>
          </p:cNvPr>
          <p:cNvCxnSpPr>
            <a:stCxn id="45" idx="7"/>
          </p:cNvCxnSpPr>
          <p:nvPr/>
        </p:nvCxnSpPr>
        <p:spPr>
          <a:xfrm rot="10800000" flipH="1">
            <a:off x="2752259" y="2987172"/>
            <a:ext cx="1" cy="554432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rdrop 44">
            <a:extLst>
              <a:ext uri="{FF2B5EF4-FFF2-40B4-BE49-F238E27FC236}">
                <a16:creationId xmlns:a16="http://schemas.microsoft.com/office/drawing/2014/main" xmlns="" id="{194F7530-C5A4-F841-B40B-65579B98C380}"/>
              </a:ext>
            </a:extLst>
          </p:cNvPr>
          <p:cNvSpPr/>
          <p:nvPr/>
        </p:nvSpPr>
        <p:spPr>
          <a:xfrm rot="18900000">
            <a:off x="2469783" y="3645975"/>
            <a:ext cx="564954" cy="503950"/>
          </a:xfrm>
          <a:prstGeom prst="teardrop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50" name="Group 88">
            <a:extLst>
              <a:ext uri="{FF2B5EF4-FFF2-40B4-BE49-F238E27FC236}">
                <a16:creationId xmlns:a16="http://schemas.microsoft.com/office/drawing/2014/main" xmlns="" id="{00AD6791-006E-D841-89C4-0E1D3DC2B682}"/>
              </a:ext>
            </a:extLst>
          </p:cNvPr>
          <p:cNvGrpSpPr/>
          <p:nvPr/>
        </p:nvGrpSpPr>
        <p:grpSpPr>
          <a:xfrm>
            <a:off x="1365707" y="2151150"/>
            <a:ext cx="2797778" cy="342385"/>
            <a:chOff x="34282" y="779887"/>
            <a:chExt cx="2701024" cy="2063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FC6CA90C-A6FB-A344-B7CD-2B6883AF210A}"/>
                </a:ext>
              </a:extLst>
            </p:cNvPr>
            <p:cNvSpPr txBox="1"/>
            <p:nvPr/>
          </p:nvSpPr>
          <p:spPr>
            <a:xfrm>
              <a:off x="34282" y="830139"/>
              <a:ext cx="2701024" cy="15611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GENERATE TEST EXAM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B931D96D-E94E-0B4B-BCD9-1C53AA34F537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xmlns="" id="{3DEEC17F-C36F-6049-8962-3674D3086EB9}"/>
              </a:ext>
            </a:extLst>
          </p:cNvPr>
          <p:cNvSpPr/>
          <p:nvPr/>
        </p:nvSpPr>
        <p:spPr>
          <a:xfrm>
            <a:off x="3445362" y="2827705"/>
            <a:ext cx="1630911" cy="311654"/>
          </a:xfrm>
          <a:prstGeom prst="notchedRightArrow">
            <a:avLst>
              <a:gd name="adj1" fmla="val 100000"/>
              <a:gd name="adj2" fmla="val 91021"/>
            </a:avLst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30A8A445-DA5C-134C-A4E0-282C4311385E}"/>
              </a:ext>
            </a:extLst>
          </p:cNvPr>
          <p:cNvSpPr>
            <a:spLocks noChangeAspect="1"/>
          </p:cNvSpPr>
          <p:nvPr/>
        </p:nvSpPr>
        <p:spPr>
          <a:xfrm>
            <a:off x="4165124" y="2898172"/>
            <a:ext cx="191388" cy="17072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62B2033-FE07-3B4E-87B9-A2F541C516E6}"/>
              </a:ext>
            </a:extLst>
          </p:cNvPr>
          <p:cNvSpPr txBox="1"/>
          <p:nvPr/>
        </p:nvSpPr>
        <p:spPr>
          <a:xfrm>
            <a:off x="3731974" y="3182050"/>
            <a:ext cx="1058618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Teacher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EADD64BD-16CD-1849-8C63-F3B269801277}"/>
              </a:ext>
            </a:extLst>
          </p:cNvPr>
          <p:cNvCxnSpPr>
            <a:stCxn id="59" idx="7"/>
          </p:cNvCxnSpPr>
          <p:nvPr/>
        </p:nvCxnSpPr>
        <p:spPr>
          <a:xfrm flipH="1">
            <a:off x="4261309" y="2424151"/>
            <a:ext cx="1" cy="554432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ardrop 58">
            <a:extLst>
              <a:ext uri="{FF2B5EF4-FFF2-40B4-BE49-F238E27FC236}">
                <a16:creationId xmlns:a16="http://schemas.microsoft.com/office/drawing/2014/main" xmlns="" id="{27BB1651-7F11-BA4A-98D3-08D066E92C21}"/>
              </a:ext>
            </a:extLst>
          </p:cNvPr>
          <p:cNvSpPr/>
          <p:nvPr/>
        </p:nvSpPr>
        <p:spPr>
          <a:xfrm rot="8100000">
            <a:off x="3978833" y="1815830"/>
            <a:ext cx="564954" cy="503950"/>
          </a:xfrm>
          <a:prstGeom prst="teardrop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18B2E8A5-79F5-ED40-819D-E03D5F443101}"/>
              </a:ext>
            </a:extLst>
          </p:cNvPr>
          <p:cNvSpPr/>
          <p:nvPr/>
        </p:nvSpPr>
        <p:spPr>
          <a:xfrm>
            <a:off x="4075090" y="1908636"/>
            <a:ext cx="372442" cy="3322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699714C-DC5B-3643-873C-2AB4B7D28965}"/>
              </a:ext>
            </a:extLst>
          </p:cNvPr>
          <p:cNvSpPr txBox="1"/>
          <p:nvPr/>
        </p:nvSpPr>
        <p:spPr>
          <a:xfrm>
            <a:off x="2959806" y="3557401"/>
            <a:ext cx="2637905" cy="2590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APPROVE TEST EXAM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40015A3-3683-9E46-8996-C9C885920918}"/>
              </a:ext>
            </a:extLst>
          </p:cNvPr>
          <p:cNvSpPr txBox="1"/>
          <p:nvPr/>
        </p:nvSpPr>
        <p:spPr>
          <a:xfrm>
            <a:off x="3569185" y="3753627"/>
            <a:ext cx="1419138" cy="2590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xmlns="" id="{3992928A-B637-DF48-9BB7-A6DE2249A7EB}"/>
              </a:ext>
            </a:extLst>
          </p:cNvPr>
          <p:cNvSpPr/>
          <p:nvPr/>
        </p:nvSpPr>
        <p:spPr>
          <a:xfrm rot="8287692">
            <a:off x="2622795" y="3015919"/>
            <a:ext cx="1654020" cy="1475419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46A7F2F-2DF7-7D42-A8D7-BEB293AAB012}"/>
              </a:ext>
            </a:extLst>
          </p:cNvPr>
          <p:cNvSpPr txBox="1"/>
          <p:nvPr/>
        </p:nvSpPr>
        <p:spPr>
          <a:xfrm>
            <a:off x="2374345" y="4586698"/>
            <a:ext cx="1966071" cy="689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teacher reject test exam</a:t>
            </a:r>
          </a:p>
          <a:p>
            <a:pPr algn="ctr" defTabSz="685800">
              <a:spcBef>
                <a:spcPct val="20000"/>
              </a:spcBef>
              <a:defRPr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1A455908-ABF4-194C-A7D7-859DB329031F}"/>
              </a:ext>
            </a:extLst>
          </p:cNvPr>
          <p:cNvGrpSpPr/>
          <p:nvPr/>
        </p:nvGrpSpPr>
        <p:grpSpPr>
          <a:xfrm>
            <a:off x="4952450" y="2827705"/>
            <a:ext cx="1630911" cy="311654"/>
            <a:chOff x="769938" y="2456536"/>
            <a:chExt cx="1613466" cy="345642"/>
          </a:xfrm>
        </p:grpSpPr>
        <p:sp>
          <p:nvSpPr>
            <p:cNvPr id="67" name="Notched Right Arrow 66">
              <a:extLst>
                <a:ext uri="{FF2B5EF4-FFF2-40B4-BE49-F238E27FC236}">
                  <a16:creationId xmlns:a16="http://schemas.microsoft.com/office/drawing/2014/main" xmlns="" id="{BEDD70FA-7B0C-1441-9CFF-3852BBDA8A05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3015961F-E15C-534F-BA45-4A490361F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00F7B7C-0416-E840-8447-1BFC6FC50661}"/>
              </a:ext>
            </a:extLst>
          </p:cNvPr>
          <p:cNvSpPr txBox="1"/>
          <p:nvPr/>
        </p:nvSpPr>
        <p:spPr>
          <a:xfrm>
            <a:off x="5459604" y="2525330"/>
            <a:ext cx="615727" cy="29601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4"/>
                </a:solidFill>
              </a:rPr>
              <a:t>Staff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CD0781B5-5DE7-3C49-A92A-A78D58D156CE}"/>
              </a:ext>
            </a:extLst>
          </p:cNvPr>
          <p:cNvCxnSpPr>
            <a:stCxn id="72" idx="7"/>
          </p:cNvCxnSpPr>
          <p:nvPr/>
        </p:nvCxnSpPr>
        <p:spPr>
          <a:xfrm rot="10800000" flipH="1">
            <a:off x="5766678" y="2987172"/>
            <a:ext cx="1" cy="554432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>
            <a:extLst>
              <a:ext uri="{FF2B5EF4-FFF2-40B4-BE49-F238E27FC236}">
                <a16:creationId xmlns:a16="http://schemas.microsoft.com/office/drawing/2014/main" xmlns="" id="{3D93CD85-B37B-FE41-9AE8-D67A5741C38F}"/>
              </a:ext>
            </a:extLst>
          </p:cNvPr>
          <p:cNvSpPr/>
          <p:nvPr/>
        </p:nvSpPr>
        <p:spPr>
          <a:xfrm rot="18900000">
            <a:off x="5484202" y="3645975"/>
            <a:ext cx="564954" cy="503950"/>
          </a:xfrm>
          <a:prstGeom prst="teardrop">
            <a:avLst/>
          </a:prstGeom>
          <a:solidFill>
            <a:schemeClr val="accent4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48BE63C7-9AC8-4145-B0D0-8B9EBE3D9353}"/>
              </a:ext>
            </a:extLst>
          </p:cNvPr>
          <p:cNvSpPr/>
          <p:nvPr/>
        </p:nvSpPr>
        <p:spPr>
          <a:xfrm>
            <a:off x="5580458" y="3724893"/>
            <a:ext cx="372442" cy="332225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74" name="Group 88">
            <a:extLst>
              <a:ext uri="{FF2B5EF4-FFF2-40B4-BE49-F238E27FC236}">
                <a16:creationId xmlns:a16="http://schemas.microsoft.com/office/drawing/2014/main" xmlns="" id="{8D22F906-21EF-D649-A886-3D17761CFF40}"/>
              </a:ext>
            </a:extLst>
          </p:cNvPr>
          <p:cNvGrpSpPr/>
          <p:nvPr/>
        </p:nvGrpSpPr>
        <p:grpSpPr>
          <a:xfrm>
            <a:off x="4855609" y="1960113"/>
            <a:ext cx="1762925" cy="529985"/>
            <a:chOff x="512179" y="779887"/>
            <a:chExt cx="1701957" cy="3194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C8DACDF4-9E14-9B4F-83BD-285F0098B66C}"/>
                </a:ext>
              </a:extLst>
            </p:cNvPr>
            <p:cNvSpPr txBox="1"/>
            <p:nvPr/>
          </p:nvSpPr>
          <p:spPr>
            <a:xfrm>
              <a:off x="512179" y="943212"/>
              <a:ext cx="1701957" cy="15611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CREATE EXAM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96323D11-6BBE-974F-9B20-E4637FED42A8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1561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E3894A17-9B36-5343-BFD3-CF3D09FED059}"/>
              </a:ext>
            </a:extLst>
          </p:cNvPr>
          <p:cNvGrpSpPr/>
          <p:nvPr/>
        </p:nvGrpSpPr>
        <p:grpSpPr>
          <a:xfrm>
            <a:off x="6459540" y="2827705"/>
            <a:ext cx="1630911" cy="311654"/>
            <a:chOff x="769938" y="2456536"/>
            <a:chExt cx="1613466" cy="345642"/>
          </a:xfrm>
        </p:grpSpPr>
        <p:sp>
          <p:nvSpPr>
            <p:cNvPr id="89" name="Notched Right Arrow 88">
              <a:extLst>
                <a:ext uri="{FF2B5EF4-FFF2-40B4-BE49-F238E27FC236}">
                  <a16:creationId xmlns:a16="http://schemas.microsoft.com/office/drawing/2014/main" xmlns="" id="{708B8AFF-2BD1-DD4E-BEA1-C90DBFC769B4}"/>
                </a:ext>
              </a:extLst>
            </p:cNvPr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3644ADCF-10A0-684C-A4AC-A596B9EE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C7B54804-749E-284D-B765-F1B6CCCCD766}"/>
              </a:ext>
            </a:extLst>
          </p:cNvPr>
          <p:cNvSpPr txBox="1"/>
          <p:nvPr/>
        </p:nvSpPr>
        <p:spPr>
          <a:xfrm>
            <a:off x="6759469" y="3182050"/>
            <a:ext cx="1028372" cy="29601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Student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6A9DED64-DEAE-E448-9672-9AA41DECBC5E}"/>
              </a:ext>
            </a:extLst>
          </p:cNvPr>
          <p:cNvCxnSpPr>
            <a:stCxn id="94" idx="7"/>
          </p:cNvCxnSpPr>
          <p:nvPr/>
        </p:nvCxnSpPr>
        <p:spPr>
          <a:xfrm flipH="1">
            <a:off x="7272865" y="2424151"/>
            <a:ext cx="1" cy="554432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2A9D31F8-0E3C-734C-ABAE-5691899768BD}"/>
              </a:ext>
            </a:extLst>
          </p:cNvPr>
          <p:cNvGrpSpPr/>
          <p:nvPr/>
        </p:nvGrpSpPr>
        <p:grpSpPr>
          <a:xfrm>
            <a:off x="6990388" y="1815830"/>
            <a:ext cx="564954" cy="503950"/>
            <a:chOff x="1295010" y="1516652"/>
            <a:chExt cx="558911" cy="558911"/>
          </a:xfrm>
        </p:grpSpPr>
        <p:sp>
          <p:nvSpPr>
            <p:cNvPr id="94" name="Teardrop 93">
              <a:extLst>
                <a:ext uri="{FF2B5EF4-FFF2-40B4-BE49-F238E27FC236}">
                  <a16:creationId xmlns:a16="http://schemas.microsoft.com/office/drawing/2014/main" xmlns="" id="{D3855C11-8245-6341-8586-11609074E339}"/>
                </a:ext>
              </a:extLst>
            </p:cNvPr>
            <p:cNvSpPr/>
            <p:nvPr/>
          </p:nvSpPr>
          <p:spPr>
            <a:xfrm rot="8100000">
              <a:off x="1295010" y="1516652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9668CC88-2B32-574F-BF2A-9FC698CA30FA}"/>
                </a:ext>
              </a:extLst>
            </p:cNvPr>
            <p:cNvSpPr/>
            <p:nvPr/>
          </p:nvSpPr>
          <p:spPr>
            <a:xfrm>
              <a:off x="1390237" y="1619580"/>
              <a:ext cx="368458" cy="36845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88">
            <a:extLst>
              <a:ext uri="{FF2B5EF4-FFF2-40B4-BE49-F238E27FC236}">
                <a16:creationId xmlns:a16="http://schemas.microsoft.com/office/drawing/2014/main" xmlns="" id="{41BBA563-9B92-1B4E-8073-3A30A1C0248B}"/>
              </a:ext>
            </a:extLst>
          </p:cNvPr>
          <p:cNvGrpSpPr/>
          <p:nvPr/>
        </p:nvGrpSpPr>
        <p:grpSpPr>
          <a:xfrm>
            <a:off x="6583363" y="3557401"/>
            <a:ext cx="1419138" cy="334982"/>
            <a:chOff x="690582" y="661615"/>
            <a:chExt cx="1370060" cy="20190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5CAF8033-18F1-734A-AF4F-AEBC4E49D53E}"/>
                </a:ext>
              </a:extLst>
            </p:cNvPr>
            <p:cNvSpPr txBox="1"/>
            <p:nvPr/>
          </p:nvSpPr>
          <p:spPr>
            <a:xfrm>
              <a:off x="1375583" y="661615"/>
              <a:ext cx="83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900" b="1" dirty="0">
                <a:solidFill>
                  <a:schemeClr val="accent5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BC0F5846-620D-1E40-AC62-EA6E31207EAB}"/>
                </a:ext>
              </a:extLst>
            </p:cNvPr>
            <p:cNvSpPr txBox="1"/>
            <p:nvPr/>
          </p:nvSpPr>
          <p:spPr>
            <a:xfrm>
              <a:off x="690582" y="779887"/>
              <a:ext cx="1370060" cy="83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>
                <a:spcBef>
                  <a:spcPct val="20000"/>
                </a:spcBef>
                <a:defRPr/>
              </a:pPr>
              <a:endParaRPr lang="en-US" sz="7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43477EA4-591A-9D4B-B83A-325B3EDB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1" y="3746174"/>
            <a:ext cx="301110" cy="301110"/>
          </a:xfrm>
          <a:prstGeom prst="rect">
            <a:avLst/>
          </a:prstGeom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EE20BA14-9A33-CE4B-BD18-193D8BA5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36" y="1877610"/>
            <a:ext cx="404389" cy="40438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2D2B9083-C19C-2A44-A187-177CF7F8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888" y="3703780"/>
            <a:ext cx="388340" cy="3883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597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09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6341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2647151">
            <a:off x="1602598" y="3329962"/>
            <a:ext cx="2400449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32" y="3966266"/>
            <a:ext cx="758097" cy="7580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2748650">
            <a:off x="2083200" y="3009582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Ask teacher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review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0833" y="475456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694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2647151">
            <a:off x="1602598" y="3329962"/>
            <a:ext cx="2400449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32" y="3966266"/>
            <a:ext cx="758097" cy="7580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2748650">
            <a:off x="2083200" y="3009582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Ask teacher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review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0833" y="475456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6200000">
            <a:off x="3427018" y="3205285"/>
            <a:ext cx="115006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39717" y="314450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2512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2647151">
            <a:off x="1602598" y="3329962"/>
            <a:ext cx="2400449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32" y="3966266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4538050" y="4445292"/>
            <a:ext cx="150041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2748650">
            <a:off x="2083200" y="3009582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Ask teacher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review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4387" y="4135018"/>
            <a:ext cx="1295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Assign to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contract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0833" y="475456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0609" y="4754560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Contract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67" y="4179950"/>
            <a:ext cx="591693" cy="5916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6200000">
            <a:off x="3427018" y="3205285"/>
            <a:ext cx="115006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39717" y="314450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 smtClean="0">
                <a:solidFill>
                  <a:schemeClr val="tx1"/>
                </a:solidFill>
              </a:rPr>
              <a:t>OUR IDEA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351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EXAM CURRENT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8" y="1781534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6791" y="2538584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2071515" y="2370117"/>
            <a:ext cx="1579317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2647151">
            <a:off x="1602598" y="3329962"/>
            <a:ext cx="2400449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32" y="3966266"/>
            <a:ext cx="758097" cy="758097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0800000">
            <a:off x="4467311" y="2345954"/>
            <a:ext cx="1512401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4538050" y="4445292"/>
            <a:ext cx="150041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D3C97C8-1548-D949-B880-71F75C42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29" y="1738630"/>
            <a:ext cx="653931" cy="7701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4175" y="2084889"/>
            <a:ext cx="111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5715" y="2084889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Take exam</a:t>
            </a:r>
          </a:p>
        </p:txBody>
      </p:sp>
      <p:sp>
        <p:nvSpPr>
          <p:cNvPr id="17" name="TextBox 16"/>
          <p:cNvSpPr txBox="1"/>
          <p:nvPr/>
        </p:nvSpPr>
        <p:spPr>
          <a:xfrm rot="2748650">
            <a:off x="2083200" y="3009582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Ask teacher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review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4387" y="4135018"/>
            <a:ext cx="1295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Assign to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contract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82628" y="2412681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Student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50833" y="475456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0609" y="4754560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Contract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67" y="4179950"/>
            <a:ext cx="591693" cy="5916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93" y="1756636"/>
            <a:ext cx="715218" cy="715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37572" y="241268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6200000">
            <a:off x="3427018" y="3205285"/>
            <a:ext cx="115006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39717" y="314450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38" y="1388788"/>
            <a:ext cx="350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wants to create an Exam.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PROCESS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09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OUR IDEA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754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OUR IDEA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57448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OUR IDEA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71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4" y="2098359"/>
            <a:ext cx="761616" cy="868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316" y="3048479"/>
            <a:ext cx="1243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Staff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96" y="1668077"/>
            <a:ext cx="450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Staff wants to create a test exam.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xmlns="" id="{DAB2A22F-43C1-084F-BC8C-4575D0B94E92}"/>
              </a:ext>
            </a:extLst>
          </p:cNvPr>
          <p:cNvSpPr/>
          <p:nvPr/>
        </p:nvSpPr>
        <p:spPr>
          <a:xfrm>
            <a:off x="1524089" y="2427561"/>
            <a:ext cx="1375432" cy="2677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731" y="2147485"/>
            <a:ext cx="926735" cy="10548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2774" y="2162662"/>
            <a:ext cx="135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Generate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by chapters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23763" y="3202367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Exam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962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8964834">
            <a:off x="926669" y="3373263"/>
            <a:ext cx="259519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1481494" y="3736227"/>
            <a:ext cx="129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Approve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OUR IDEA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71927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8964834">
            <a:off x="926669" y="3373263"/>
            <a:ext cx="259519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1481494" y="3736227"/>
            <a:ext cx="129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Approve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37" y="1416474"/>
            <a:ext cx="600095" cy="6843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092036" y="209409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Manager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0800000">
            <a:off x="4051941" y="1875990"/>
            <a:ext cx="202092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22057" y="1544033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OUR IDEA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5346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ight Arrow 56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2560417">
            <a:off x="798798" y="3072799"/>
            <a:ext cx="2774062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8964834">
            <a:off x="926669" y="3373263"/>
            <a:ext cx="259519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1481494" y="3736227"/>
            <a:ext cx="129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Approve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37" y="1416474"/>
            <a:ext cx="600095" cy="6843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092036" y="209409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Manager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0800000">
            <a:off x="4051941" y="1875990"/>
            <a:ext cx="202092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22057" y="1544033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Public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21" y="4001171"/>
            <a:ext cx="621897" cy="62189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13446" y="4613546"/>
            <a:ext cx="6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5400000">
            <a:off x="2918778" y="3087367"/>
            <a:ext cx="1366676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 rot="16200000">
            <a:off x="2794458" y="3023284"/>
            <a:ext cx="1145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Apply</a:t>
            </a:r>
          </a:p>
        </p:txBody>
      </p:sp>
      <p:sp>
        <p:nvSpPr>
          <p:cNvPr id="29" name="TextBox 28"/>
          <p:cNvSpPr txBox="1"/>
          <p:nvPr/>
        </p:nvSpPr>
        <p:spPr>
          <a:xfrm rot="2644437">
            <a:off x="1500557" y="2530900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OUR IDEA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93496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ight Arrow 56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2560417">
            <a:off x="798798" y="3072799"/>
            <a:ext cx="2774062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7" y="1391858"/>
            <a:ext cx="600095" cy="684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227" y="203284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Staff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>
            <a:off x="1249096" y="1871594"/>
            <a:ext cx="1863144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97" y="1589379"/>
            <a:ext cx="637101" cy="63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5400000">
            <a:off x="92782" y="3053290"/>
            <a:ext cx="1436612" cy="1902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F0511F0-0342-A24F-9F2B-6668829E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0" y="3940225"/>
            <a:ext cx="758097" cy="75809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8964834">
            <a:off x="926669" y="3373263"/>
            <a:ext cx="2595199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D3C97C8-1548-D949-B880-71F75C429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237" y="3866331"/>
            <a:ext cx="653931" cy="7701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65460" y="1535166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1. Generate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7600" y="2732910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2. Assign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 </a:t>
            </a:r>
          </a:p>
        </p:txBody>
      </p:sp>
      <p:sp>
        <p:nvSpPr>
          <p:cNvPr id="18" name="TextBox 17"/>
          <p:cNvSpPr txBox="1"/>
          <p:nvPr/>
        </p:nvSpPr>
        <p:spPr>
          <a:xfrm rot="18875872">
            <a:off x="1481494" y="3736227"/>
            <a:ext cx="129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3. Approve </a:t>
            </a:r>
          </a:p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4672" y="2179852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4515" y="4613546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Student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226" y="46816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Teacher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37" y="1416474"/>
            <a:ext cx="600095" cy="6843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092036" y="209409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Manager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0800000">
            <a:off x="4051941" y="1875990"/>
            <a:ext cx="2020925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22057" y="1544033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4. Public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21" y="4001171"/>
            <a:ext cx="621897" cy="62189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313446" y="4613546"/>
            <a:ext cx="628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Exam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5400000">
            <a:off x="2918778" y="3087367"/>
            <a:ext cx="1366676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 rot="16200000">
            <a:off x="2794458" y="3023284"/>
            <a:ext cx="1145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Apply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xmlns="" id="{AA9C150F-3F56-6C48-AA79-68F494C1AD98}"/>
              </a:ext>
            </a:extLst>
          </p:cNvPr>
          <p:cNvSpPr/>
          <p:nvPr/>
        </p:nvSpPr>
        <p:spPr>
          <a:xfrm rot="10800000">
            <a:off x="4106680" y="4223261"/>
            <a:ext cx="1960900" cy="192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722058" y="3940225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6. Take</a:t>
            </a:r>
          </a:p>
        </p:txBody>
      </p:sp>
      <p:sp>
        <p:nvSpPr>
          <p:cNvPr id="29" name="TextBox 28"/>
          <p:cNvSpPr txBox="1"/>
          <p:nvPr/>
        </p:nvSpPr>
        <p:spPr>
          <a:xfrm rot="2644437">
            <a:off x="1500557" y="2530900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5. Create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OUR IDEA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7917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012" y="1353433"/>
            <a:ext cx="7575166" cy="319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OUR IDEA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84714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CREATE EXAM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6995669" y="-14285"/>
            <a:ext cx="2199641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CURRENT SITUATIONS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OUR IDEA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0868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673768" y="1629419"/>
            <a:ext cx="400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Roboto Condensed" panose="020B0604020202020204" charset="0"/>
                <a:ea typeface="Roboto Condensed" panose="020B0604020202020204" charset="0"/>
              </a:rPr>
              <a:t>Issue: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 quality is low.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 content can be duplicated.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36" y="1394532"/>
            <a:ext cx="3659891" cy="2039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8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673768" y="1629419"/>
            <a:ext cx="400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Roboto Condensed" panose="020B0604020202020204" charset="0"/>
                <a:ea typeface="Roboto Condensed" panose="020B0604020202020204" charset="0"/>
              </a:rPr>
              <a:t>Issue: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 quality is low.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Test exam content can be duplicated.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6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36" y="1394532"/>
            <a:ext cx="3659891" cy="2039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3613" y="3018467"/>
            <a:ext cx="369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Roboto Condensed" panose="020B0604020202020204" charset="0"/>
                <a:ea typeface="Roboto Condensed" panose="020B0604020202020204" charset="0"/>
              </a:rPr>
              <a:t>WHY GENERATE TEST EXAM LEAD TO THOSE ISSUES?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134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7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38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8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17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GENERATE TEST EXAM ISSUE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9</a:t>
            </a:fld>
            <a:endParaRPr lang="en" sz="1100"/>
          </a:p>
        </p:txBody>
      </p:sp>
      <p:sp>
        <p:nvSpPr>
          <p:cNvPr id="7" name="Rectangle 6"/>
          <p:cNvSpPr/>
          <p:nvPr/>
        </p:nvSpPr>
        <p:spPr>
          <a:xfrm>
            <a:off x="527090" y="2600800"/>
            <a:ext cx="880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0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📖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06338" y="3354326"/>
            <a:ext cx="151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Web-based Java Applications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9136" y="1776535"/>
            <a:ext cx="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5697" y="149749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JSP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8399" y="2203902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Java bean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8020" y="2789177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Servlet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9289" y="3403743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HTML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9210" y="449043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Course </a:t>
            </a:r>
          </a:p>
          <a:p>
            <a:pPr algn="ctr"/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Objectives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7356" y="461354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Chapter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341353" y="3984839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32" name="Straight Arrow Connector 31"/>
          <p:cNvCxnSpPr>
            <a:stCxn id="51" idx="3"/>
            <a:endCxn id="29" idx="1"/>
          </p:cNvCxnSpPr>
          <p:nvPr/>
        </p:nvCxnSpPr>
        <p:spPr>
          <a:xfrm>
            <a:off x="3124287" y="4782823"/>
            <a:ext cx="50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3"/>
            <a:endCxn id="25" idx="1"/>
          </p:cNvCxnSpPr>
          <p:nvPr/>
        </p:nvCxnSpPr>
        <p:spPr>
          <a:xfrm>
            <a:off x="2930827" y="2068923"/>
            <a:ext cx="587572" cy="304256"/>
          </a:xfrm>
          <a:prstGeom prst="bentConnector3">
            <a:avLst>
              <a:gd name="adj1" fmla="val 61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3" idx="3"/>
            <a:endCxn id="5" idx="1"/>
          </p:cNvCxnSpPr>
          <p:nvPr/>
        </p:nvCxnSpPr>
        <p:spPr>
          <a:xfrm flipV="1">
            <a:off x="2930827" y="1666773"/>
            <a:ext cx="744870" cy="402150"/>
          </a:xfrm>
          <a:prstGeom prst="bentConnector3">
            <a:avLst>
              <a:gd name="adj1" fmla="val 48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3" idx="3"/>
            <a:endCxn id="27" idx="1"/>
          </p:cNvCxnSpPr>
          <p:nvPr/>
        </p:nvCxnSpPr>
        <p:spPr>
          <a:xfrm>
            <a:off x="2930827" y="2068923"/>
            <a:ext cx="728462" cy="1504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3" idx="3"/>
            <a:endCxn id="26" idx="1"/>
          </p:cNvCxnSpPr>
          <p:nvPr/>
        </p:nvCxnSpPr>
        <p:spPr>
          <a:xfrm>
            <a:off x="2930827" y="2068923"/>
            <a:ext cx="717193" cy="88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7" idx="3"/>
            <a:endCxn id="51" idx="1"/>
          </p:cNvCxnSpPr>
          <p:nvPr/>
        </p:nvCxnSpPr>
        <p:spPr>
          <a:xfrm>
            <a:off x="1407114" y="3031687"/>
            <a:ext cx="750242" cy="175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7" idx="3"/>
            <a:endCxn id="53" idx="1"/>
          </p:cNvCxnSpPr>
          <p:nvPr/>
        </p:nvCxnSpPr>
        <p:spPr>
          <a:xfrm>
            <a:off x="1407114" y="3031687"/>
            <a:ext cx="934239" cy="1122429"/>
          </a:xfrm>
          <a:prstGeom prst="bentConnector3">
            <a:avLst>
              <a:gd name="adj1" fmla="val 41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1082" y="397644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  <p:cxnSp>
        <p:nvCxnSpPr>
          <p:cNvPr id="126" name="Elbow Connector 125"/>
          <p:cNvCxnSpPr>
            <a:stCxn id="7" idx="3"/>
            <a:endCxn id="13" idx="1"/>
          </p:cNvCxnSpPr>
          <p:nvPr/>
        </p:nvCxnSpPr>
        <p:spPr>
          <a:xfrm flipV="1">
            <a:off x="1407114" y="2068923"/>
            <a:ext cx="552022" cy="962764"/>
          </a:xfrm>
          <a:prstGeom prst="bentConnector3">
            <a:avLst>
              <a:gd name="adj1" fmla="val 6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53" idx="3"/>
            <a:endCxn id="106" idx="1"/>
          </p:cNvCxnSpPr>
          <p:nvPr/>
        </p:nvCxnSpPr>
        <p:spPr>
          <a:xfrm flipV="1">
            <a:off x="2647847" y="4145718"/>
            <a:ext cx="1273235" cy="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19703FF-ED62-0F43-92B3-62EC6BE814AF}"/>
              </a:ext>
            </a:extLst>
          </p:cNvPr>
          <p:cNvSpPr txBox="1"/>
          <p:nvPr/>
        </p:nvSpPr>
        <p:spPr>
          <a:xfrm>
            <a:off x="7020160" y="0"/>
            <a:ext cx="219002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b="1" dirty="0">
                <a:solidFill>
                  <a:srgbClr val="FF0000"/>
                </a:solidFill>
              </a:rPr>
              <a:t>ISSUE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LEARNING OUTCOMES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SOLUTIONS</a:t>
            </a:r>
          </a:p>
          <a:p>
            <a:pPr>
              <a:spcBef>
                <a:spcPts val="125"/>
              </a:spcBef>
              <a:spcAft>
                <a:spcPts val="125"/>
              </a:spcAft>
            </a:pPr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259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</TotalTime>
  <Words>1135</Words>
  <Application>Microsoft Office PowerPoint</Application>
  <PresentationFormat>On-screen Show (16:9)</PresentationFormat>
  <Paragraphs>560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Arvo</vt:lpstr>
      <vt:lpstr>FontAwesome</vt:lpstr>
      <vt:lpstr>Roboto Condensed Light</vt:lpstr>
      <vt:lpstr>Courier New</vt:lpstr>
      <vt:lpstr>Wingdings</vt:lpstr>
      <vt:lpstr>Roboto Condensed</vt:lpstr>
      <vt:lpstr>Arial</vt:lpstr>
      <vt:lpstr>Salerio template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GENERATE TEST EXAM ISSUE</vt:lpstr>
      <vt:lpstr>WHAT IS LEARNING OUTCOMES ?</vt:lpstr>
      <vt:lpstr>LEARNING OUTCOMES</vt:lpstr>
      <vt:lpstr>OUR SOLUTIONS</vt:lpstr>
      <vt:lpstr>OUR SOLUTIONS</vt:lpstr>
      <vt:lpstr>OUR SOLUTIONS</vt:lpstr>
      <vt:lpstr>OUR SOLUTIONS</vt:lpstr>
      <vt:lpstr>OUR SOLUTIONS</vt:lpstr>
      <vt:lpstr>OUR SOLUTIONS</vt:lpstr>
      <vt:lpstr>OUR SOLUTIONS</vt:lpstr>
      <vt:lpstr>OUR SOLUTION</vt:lpstr>
      <vt:lpstr>OUR SOLUTION</vt:lpstr>
      <vt:lpstr>OUR SOLUTION</vt:lpstr>
      <vt:lpstr>OUR SOLUTION</vt:lpstr>
      <vt:lpstr>OUR SOLUTION</vt:lpstr>
      <vt:lpstr>GENERATE EXAM DEMO PROCESS</vt:lpstr>
      <vt:lpstr>CREATE EXAM CURRENT SITUATIONS</vt:lpstr>
      <vt:lpstr>CREATE EXAM CURRENT SITUATIONS</vt:lpstr>
      <vt:lpstr>CREATE EXAM CURRENT SITUATIONS</vt:lpstr>
      <vt:lpstr>CREATE EXAM CURRENT SITUATIONS</vt:lpstr>
      <vt:lpstr>CREATE EXAM CURRENT SITUATIONS</vt:lpstr>
      <vt:lpstr>CREATE EXAM CURRENT SITUATIONS</vt:lpstr>
      <vt:lpstr>CREATE EXAM CURRENT SITUATIONS</vt:lpstr>
      <vt:lpstr>OUR IDEA</vt:lpstr>
      <vt:lpstr>OUR IDEA</vt:lpstr>
      <vt:lpstr>OUR IDEA</vt:lpstr>
      <vt:lpstr>OUR IDEA</vt:lpstr>
      <vt:lpstr>OUR IDEA</vt:lpstr>
      <vt:lpstr>OUR IDEA</vt:lpstr>
      <vt:lpstr>OUR IDEA</vt:lpstr>
      <vt:lpstr>OUR IDEA</vt:lpstr>
      <vt:lpstr>DEMO CREATE EXAM PROCESS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EXAMINATION TOOLS APPLYING BLOCK CHAIN TECHNOLOGY </dc:title>
  <cp:lastModifiedBy>Hung Nguyen</cp:lastModifiedBy>
  <cp:revision>236</cp:revision>
  <dcterms:modified xsi:type="dcterms:W3CDTF">2018-12-14T01:50:14Z</dcterms:modified>
</cp:coreProperties>
</file>